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8" name="Shape 3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effectLst>
            <a:outerShdw sx="100000" sy="100000" kx="0" ky="0" algn="b" rotWithShape="0" blurRad="63500" dist="35915" dir="16979978">
              <a:srgbClr val="808080">
                <a:alpha val="75000"/>
              </a:srgbClr>
            </a:outerShdw>
          </a:effectLst>
        </p:spPr>
        <p:txBody>
          <a:bodyPr/>
          <a:lstStyle>
            <a:lvl1pPr>
              <a:defRPr>
                <a:solidFill>
                  <a:srgbClr val="E5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effectLst>
            <a:outerShdw sx="100000" sy="100000" kx="0" ky="0" algn="b" rotWithShape="0" blurRad="63500" dist="25398" dir="16979930">
              <a:srgbClr val="808080">
                <a:alpha val="75000"/>
              </a:srgbClr>
            </a:outerShdw>
          </a:effectLst>
        </p:spPr>
        <p:txBody>
          <a:bodyPr/>
          <a:lstStyle>
            <a:lvl1pPr marL="0" indent="0" algn="ctr">
              <a:buSzTx/>
              <a:buNone/>
              <a:defRPr>
                <a:solidFill>
                  <a:srgbClr val="FFFFFF"/>
                </a:solidFill>
              </a:defRPr>
            </a:lvl1pPr>
            <a:lvl2pPr marL="0" indent="457200" algn="ctr">
              <a:buSzTx/>
              <a:buNone/>
              <a:defRPr>
                <a:solidFill>
                  <a:srgbClr val="FFFFFF"/>
                </a:solidFill>
              </a:defRPr>
            </a:lvl2pPr>
            <a:lvl3pPr marL="0" indent="914400" algn="ctr">
              <a:buSzTx/>
              <a:buNone/>
              <a:defRPr>
                <a:solidFill>
                  <a:srgbClr val="FFFFFF"/>
                </a:solidFill>
              </a:defRPr>
            </a:lvl3pPr>
            <a:lvl4pPr marL="0" indent="1371600" algn="ctr">
              <a:buSzTx/>
              <a:buNone/>
              <a:defRPr>
                <a:solidFill>
                  <a:srgbClr val="FFFFFF"/>
                </a:solidFill>
              </a:defRPr>
            </a:lvl4pPr>
            <a:lvl5pPr marL="0" indent="1828800" algn="ctr">
              <a:buSzTx/>
              <a:buNone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solidFill>
          <a:srgbClr val="00336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  <a:effectLst>
            <a:outerShdw sx="100000" sy="100000" kx="0" ky="0" algn="b" rotWithShape="0" blurRad="63500" dist="35907" dir="16979964">
              <a:srgbClr val="808080">
                <a:alpha val="75000"/>
              </a:srgbClr>
            </a:outerShdw>
          </a:effectLst>
        </p:spPr>
        <p:txBody>
          <a:bodyPr/>
          <a:lstStyle>
            <a:lvl1pPr>
              <a:defRPr>
                <a:solidFill>
                  <a:srgbClr val="E5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effectLst>
            <a:outerShdw sx="100000" sy="100000" kx="0" ky="0" algn="b" rotWithShape="0" blurRad="63500" dist="25399" dir="16979902">
              <a:srgbClr val="808080">
                <a:alpha val="75000"/>
              </a:srgbClr>
            </a:outerShdw>
          </a:effectLst>
        </p:spPr>
        <p:txBody>
          <a:bodyPr/>
          <a:lstStyle>
            <a:lvl1pPr>
              <a:buClr>
                <a:srgbClr val="00CCFF"/>
              </a:buClr>
              <a:buSzPct val="65000"/>
              <a:buFont typeface="Wingdings"/>
              <a:buChar char="■"/>
              <a:defRPr>
                <a:solidFill>
                  <a:srgbClr val="FFFFFF"/>
                </a:solidFill>
              </a:defRPr>
            </a:lvl1pPr>
            <a:lvl2pPr>
              <a:buClr>
                <a:srgbClr val="00CCFF"/>
              </a:buClr>
              <a:buSzPct val="65000"/>
              <a:buFont typeface="Wingdings"/>
              <a:buChar char="■"/>
              <a:defRPr>
                <a:solidFill>
                  <a:srgbClr val="FFFFFF"/>
                </a:solidFill>
              </a:defRPr>
            </a:lvl2pPr>
            <a:lvl3pPr>
              <a:buClr>
                <a:srgbClr val="00CCFF"/>
              </a:buClr>
              <a:buSzPct val="65000"/>
              <a:buFont typeface="Wingdings"/>
              <a:buChar char="■"/>
              <a:defRPr>
                <a:solidFill>
                  <a:srgbClr val="FFFFFF"/>
                </a:solidFill>
              </a:defRPr>
            </a:lvl3pPr>
            <a:lvl4pPr>
              <a:buClr>
                <a:srgbClr val="00CCFF"/>
              </a:buClr>
              <a:buSzPct val="65000"/>
              <a:buFont typeface="Wingdings"/>
              <a:buChar char="■"/>
              <a:defRPr>
                <a:solidFill>
                  <a:srgbClr val="FFFFFF"/>
                </a:solidFill>
              </a:defRPr>
            </a:lvl4pPr>
            <a:lvl5pPr>
              <a:buClr>
                <a:srgbClr val="00CCFF"/>
              </a:buClr>
              <a:buSzPct val="65000"/>
              <a:buFont typeface="Wingdings"/>
              <a:buChar char="■"/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156292" y="6248400"/>
            <a:ext cx="301909" cy="288824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381000" y="152400"/>
            <a:ext cx="8305800" cy="1981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35921" dir="270000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2" name="Shape 82"/>
          <p:cNvSpPr/>
          <p:nvPr>
            <p:ph type="title"/>
          </p:nvPr>
        </p:nvSpPr>
        <p:spPr>
          <a:xfrm>
            <a:off x="2743200" y="304800"/>
            <a:ext cx="5943600" cy="1676400"/>
          </a:xfrm>
          <a:prstGeom prst="rect">
            <a:avLst/>
          </a:prstGeom>
          <a:effectLst>
            <a:outerShdw sx="100000" sy="100000" kx="0" ky="0" algn="b" rotWithShape="0" blurRad="63500" dist="35903" dir="2819998">
              <a:srgbClr val="808080">
                <a:alpha val="75000"/>
              </a:srgbClr>
            </a:outerShdw>
          </a:effectLst>
        </p:spPr>
        <p:txBody>
          <a:bodyPr/>
          <a:lstStyle>
            <a:lvl1pPr algn="l">
              <a:defRPr b="1" sz="3800">
                <a:solidFill>
                  <a:srgbClr val="00C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General Lessons for Personal Evangelism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304800" y="2438400"/>
            <a:ext cx="8839200" cy="4419600"/>
          </a:xfrm>
          <a:prstGeom prst="rect">
            <a:avLst/>
          </a:prstGeom>
          <a:effectLst>
            <a:outerShdw sx="100000" sy="100000" kx="0" ky="0" algn="b" rotWithShape="0" blurRad="38100" dist="38099" dir="2819973">
              <a:srgbClr val="808080">
                <a:alpha val="75000"/>
              </a:srgbClr>
            </a:outerShdw>
          </a:effectLst>
        </p:spPr>
        <p:txBody>
          <a:bodyPr/>
          <a:lstStyle/>
          <a:p>
            <a:pPr>
              <a:spcBef>
                <a:spcPts val="1000"/>
              </a:spcBef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What one must do to be saved </a:t>
            </a:r>
            <a:endParaRPr sz="5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Profitable for anyone interested in salvation 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Mark 16:16; Acts 2:38</a:t>
            </a:r>
          </a:p>
        </p:txBody>
      </p:sp>
      <p:pic>
        <p:nvPicPr>
          <p:cNvPr id="84" name="bible-study-group.jpg"/>
          <p:cNvPicPr>
            <a:picLocks noChangeAspect="1"/>
          </p:cNvPicPr>
          <p:nvPr/>
        </p:nvPicPr>
        <p:blipFill>
          <a:blip r:embed="rId2">
            <a:extLst/>
          </a:blip>
          <a:srcRect l="44201" t="0" r="0" b="21681"/>
          <a:stretch>
            <a:fillRect/>
          </a:stretch>
        </p:blipFill>
        <p:spPr>
          <a:xfrm>
            <a:off x="381000" y="152399"/>
            <a:ext cx="2133600" cy="1992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10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381000" y="152400"/>
            <a:ext cx="8305800" cy="1981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35921" dir="270000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" name="Shape 42"/>
          <p:cNvSpPr/>
          <p:nvPr>
            <p:ph type="title"/>
          </p:nvPr>
        </p:nvSpPr>
        <p:spPr>
          <a:xfrm>
            <a:off x="2743200" y="304800"/>
            <a:ext cx="5943600" cy="1676400"/>
          </a:xfrm>
          <a:prstGeom prst="rect">
            <a:avLst/>
          </a:prstGeom>
          <a:effectLst>
            <a:outerShdw sx="100000" sy="100000" kx="0" ky="0" algn="b" rotWithShape="0" blurRad="63500" dist="35903" dir="2819998">
              <a:srgbClr val="808080">
                <a:alpha val="75000"/>
              </a:srgbClr>
            </a:outerShdw>
          </a:effectLst>
        </p:spPr>
        <p:txBody>
          <a:bodyPr/>
          <a:lstStyle>
            <a:lvl1pPr algn="l">
              <a:defRPr b="1" sz="3800">
                <a:solidFill>
                  <a:srgbClr val="00C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They Agree to Study. Now What?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304800" y="2438400"/>
            <a:ext cx="8839200" cy="4419600"/>
          </a:xfrm>
          <a:prstGeom prst="rect">
            <a:avLst/>
          </a:prstGeom>
          <a:effectLst>
            <a:outerShdw sx="100000" sy="100000" kx="0" ky="0" algn="b" rotWithShape="0" blurRad="38100" dist="38099" dir="2819973">
              <a:srgbClr val="808080">
                <a:alpha val="75000"/>
              </a:srgbClr>
            </a:outerShdw>
          </a:effectLst>
        </p:spPr>
        <p:txBody>
          <a:bodyPr/>
          <a:lstStyle>
            <a:lvl1pPr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Set a relaxed atmosphere </a:t>
            </a:r>
          </a:p>
        </p:txBody>
      </p:sp>
      <p:pic>
        <p:nvPicPr>
          <p:cNvPr id="44" name="bible-study-group.jpg"/>
          <p:cNvPicPr>
            <a:picLocks noChangeAspect="1"/>
          </p:cNvPicPr>
          <p:nvPr/>
        </p:nvPicPr>
        <p:blipFill>
          <a:blip r:embed="rId2">
            <a:extLst/>
          </a:blip>
          <a:srcRect l="44201" t="0" r="0" b="21681"/>
          <a:stretch>
            <a:fillRect/>
          </a:stretch>
        </p:blipFill>
        <p:spPr>
          <a:xfrm>
            <a:off x="381000" y="152399"/>
            <a:ext cx="2133600" cy="1992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 thruBlk="1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4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381000" y="152400"/>
            <a:ext cx="8305800" cy="1981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35921" dir="270000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Shape 47"/>
          <p:cNvSpPr/>
          <p:nvPr>
            <p:ph type="title"/>
          </p:nvPr>
        </p:nvSpPr>
        <p:spPr>
          <a:xfrm>
            <a:off x="2743200" y="304800"/>
            <a:ext cx="5943600" cy="1676400"/>
          </a:xfrm>
          <a:prstGeom prst="rect">
            <a:avLst/>
          </a:prstGeom>
          <a:effectLst>
            <a:outerShdw sx="100000" sy="100000" kx="0" ky="0" algn="b" rotWithShape="0" blurRad="63500" dist="35903" dir="2819998">
              <a:srgbClr val="808080">
                <a:alpha val="75000"/>
              </a:srgbClr>
            </a:outerShdw>
          </a:effectLst>
        </p:spPr>
        <p:txBody>
          <a:bodyPr/>
          <a:lstStyle>
            <a:lvl1pPr algn="l">
              <a:defRPr b="1" sz="3800">
                <a:solidFill>
                  <a:srgbClr val="00C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They Agree to Study. Now What?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304800" y="2438400"/>
            <a:ext cx="8839200" cy="4419600"/>
          </a:xfrm>
          <a:prstGeom prst="rect">
            <a:avLst/>
          </a:prstGeom>
          <a:effectLst>
            <a:outerShdw sx="100000" sy="100000" kx="0" ky="0" algn="b" rotWithShape="0" blurRad="38100" dist="38099" dir="2819973">
              <a:srgbClr val="808080">
                <a:alpha val="75000"/>
              </a:srgbClr>
            </a:outerShdw>
          </a:effectLst>
        </p:spPr>
        <p:txBody>
          <a:bodyPr/>
          <a:lstStyle/>
          <a:p>
            <a:pPr>
              <a:spcBef>
                <a:spcPts val="1000"/>
              </a:spcBef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What to study first </a:t>
            </a:r>
            <a:endParaRPr sz="5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One lesson rarely fits all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Depends upon their spiritual understanding and what they need most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Depends upon how many studies you anticipate being able to have </a:t>
            </a:r>
          </a:p>
        </p:txBody>
      </p:sp>
      <p:pic>
        <p:nvPicPr>
          <p:cNvPr id="49" name="bible-study-group.jpg"/>
          <p:cNvPicPr>
            <a:picLocks noChangeAspect="1"/>
          </p:cNvPicPr>
          <p:nvPr/>
        </p:nvPicPr>
        <p:blipFill>
          <a:blip r:embed="rId2">
            <a:extLst/>
          </a:blip>
          <a:srcRect l="44201" t="0" r="0" b="21681"/>
          <a:stretch>
            <a:fillRect/>
          </a:stretch>
        </p:blipFill>
        <p:spPr>
          <a:xfrm>
            <a:off x="381000" y="152399"/>
            <a:ext cx="2133600" cy="1992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1000"/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5" dur="1000"/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381000" y="152400"/>
            <a:ext cx="8305800" cy="1981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35921" dir="270000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" name="Shape 52"/>
          <p:cNvSpPr/>
          <p:nvPr>
            <p:ph type="title"/>
          </p:nvPr>
        </p:nvSpPr>
        <p:spPr>
          <a:xfrm>
            <a:off x="2743200" y="304800"/>
            <a:ext cx="5943600" cy="1676400"/>
          </a:xfrm>
          <a:prstGeom prst="rect">
            <a:avLst/>
          </a:prstGeom>
          <a:effectLst>
            <a:outerShdw sx="100000" sy="100000" kx="0" ky="0" algn="b" rotWithShape="0" blurRad="63500" dist="35903" dir="2819998">
              <a:srgbClr val="808080">
                <a:alpha val="75000"/>
              </a:srgbClr>
            </a:outerShdw>
          </a:effectLst>
        </p:spPr>
        <p:txBody>
          <a:bodyPr/>
          <a:lstStyle>
            <a:lvl1pPr algn="l">
              <a:defRPr b="1" sz="3800">
                <a:solidFill>
                  <a:srgbClr val="00C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They Agree to Study. Now What?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304800" y="2438400"/>
            <a:ext cx="8839200" cy="4419600"/>
          </a:xfrm>
          <a:prstGeom prst="rect">
            <a:avLst/>
          </a:prstGeom>
          <a:effectLst>
            <a:outerShdw sx="100000" sy="100000" kx="0" ky="0" algn="b" rotWithShape="0" blurRad="38100" dist="38099" dir="2819973">
              <a:srgbClr val="808080">
                <a:alpha val="75000"/>
              </a:srgbClr>
            </a:outerShdw>
          </a:effectLst>
        </p:spPr>
        <p:txBody>
          <a:bodyPr/>
          <a:lstStyle/>
          <a:p>
            <a:pPr>
              <a:spcBef>
                <a:spcPts val="1000"/>
              </a:spcBef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What to study first </a:t>
            </a:r>
            <a:endParaRPr sz="5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If you have an idea of their understanding, prepare your lesson accordingly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Anticipate questions or topics that may arise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Look up related passages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Make notes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Choose a lesson that is most appropriate </a:t>
            </a:r>
          </a:p>
        </p:txBody>
      </p:sp>
      <p:pic>
        <p:nvPicPr>
          <p:cNvPr id="54" name="bible-study-group.jpg"/>
          <p:cNvPicPr>
            <a:picLocks noChangeAspect="1"/>
          </p:cNvPicPr>
          <p:nvPr/>
        </p:nvPicPr>
        <p:blipFill>
          <a:blip r:embed="rId2">
            <a:extLst/>
          </a:blip>
          <a:srcRect l="44201" t="0" r="0" b="21681"/>
          <a:stretch>
            <a:fillRect/>
          </a:stretch>
        </p:blipFill>
        <p:spPr>
          <a:xfrm>
            <a:off x="381000" y="152399"/>
            <a:ext cx="2133600" cy="1992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1000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2" dur="1000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1000"/>
                                        <p:tgtEl>
                                          <p:spTgt spid="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81000" y="152400"/>
            <a:ext cx="8305800" cy="1981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35921" dir="270000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" name="Shape 57"/>
          <p:cNvSpPr/>
          <p:nvPr>
            <p:ph type="title"/>
          </p:nvPr>
        </p:nvSpPr>
        <p:spPr>
          <a:xfrm>
            <a:off x="2743200" y="304800"/>
            <a:ext cx="5943600" cy="1676400"/>
          </a:xfrm>
          <a:prstGeom prst="rect">
            <a:avLst/>
          </a:prstGeom>
          <a:effectLst>
            <a:outerShdw sx="100000" sy="100000" kx="0" ky="0" algn="b" rotWithShape="0" blurRad="63500" dist="35903" dir="2819998">
              <a:srgbClr val="808080">
                <a:alpha val="75000"/>
              </a:srgbClr>
            </a:outerShdw>
          </a:effectLst>
        </p:spPr>
        <p:txBody>
          <a:bodyPr/>
          <a:lstStyle>
            <a:lvl1pPr algn="l">
              <a:defRPr b="1" sz="3800">
                <a:solidFill>
                  <a:srgbClr val="00C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They Agree to Study. Now What?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304800" y="2438400"/>
            <a:ext cx="8315325" cy="4419600"/>
          </a:xfrm>
          <a:prstGeom prst="rect">
            <a:avLst/>
          </a:prstGeom>
          <a:effectLst>
            <a:outerShdw sx="100000" sy="100000" kx="0" ky="0" algn="b" rotWithShape="0" blurRad="38100" dist="38099" dir="2819973">
              <a:srgbClr val="808080">
                <a:alpha val="75000"/>
              </a:srgbClr>
            </a:outerShdw>
          </a:effectLst>
        </p:spPr>
        <p:txBody>
          <a:bodyPr/>
          <a:lstStyle/>
          <a:p>
            <a:pPr>
              <a:spcBef>
                <a:spcPts val="1000"/>
              </a:spcBef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What to study first </a:t>
            </a:r>
            <a:endParaRPr sz="5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If you don’t know their spiritual understanding: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Use first study to ask about their spiritual background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Have several general lessons in mind</a:t>
            </a:r>
          </a:p>
        </p:txBody>
      </p:sp>
      <p:pic>
        <p:nvPicPr>
          <p:cNvPr id="59" name="bible-study-group.jpg"/>
          <p:cNvPicPr>
            <a:picLocks noChangeAspect="1"/>
          </p:cNvPicPr>
          <p:nvPr/>
        </p:nvPicPr>
        <p:blipFill>
          <a:blip r:embed="rId2">
            <a:extLst/>
          </a:blip>
          <a:srcRect l="44201" t="0" r="0" b="21681"/>
          <a:stretch>
            <a:fillRect/>
          </a:stretch>
        </p:blipFill>
        <p:spPr>
          <a:xfrm>
            <a:off x="381000" y="152399"/>
            <a:ext cx="2133600" cy="1992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10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10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381000" y="152400"/>
            <a:ext cx="8305800" cy="1981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35921" dir="270000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2" name="Shape 62"/>
          <p:cNvSpPr/>
          <p:nvPr>
            <p:ph type="title"/>
          </p:nvPr>
        </p:nvSpPr>
        <p:spPr>
          <a:xfrm>
            <a:off x="2743200" y="304800"/>
            <a:ext cx="5943600" cy="1676400"/>
          </a:xfrm>
          <a:prstGeom prst="rect">
            <a:avLst/>
          </a:prstGeom>
          <a:effectLst>
            <a:outerShdw sx="100000" sy="100000" kx="0" ky="0" algn="b" rotWithShape="0" blurRad="63500" dist="35903" dir="2819998">
              <a:srgbClr val="808080">
                <a:alpha val="75000"/>
              </a:srgbClr>
            </a:outerShdw>
          </a:effectLst>
        </p:spPr>
        <p:txBody>
          <a:bodyPr/>
          <a:lstStyle>
            <a:lvl1pPr algn="l">
              <a:defRPr b="1" sz="3800">
                <a:solidFill>
                  <a:srgbClr val="00C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General Lessons for Personal Evangelism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304800" y="2438400"/>
            <a:ext cx="8315325" cy="4419600"/>
          </a:xfrm>
          <a:prstGeom prst="rect">
            <a:avLst/>
          </a:prstGeom>
          <a:effectLst>
            <a:outerShdw sx="100000" sy="100000" kx="0" ky="0" algn="b" rotWithShape="0" blurRad="38100" dist="38099" dir="2819973">
              <a:srgbClr val="808080">
                <a:alpha val="75000"/>
              </a:srgbClr>
            </a:outerShdw>
          </a:effectLst>
        </p:spPr>
        <p:txBody>
          <a:bodyPr/>
          <a:lstStyle/>
          <a:p>
            <a:pPr>
              <a:spcBef>
                <a:spcPts val="1000"/>
              </a:spcBef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Theme of the Bible </a:t>
            </a:r>
            <a:endParaRPr sz="5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Good for those that know little about the scriptures or for those that may be defensive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Advantage: Builds foundation and common understanding of God’s overall will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Disadvantage: Usually requires several studies to complete</a:t>
            </a:r>
          </a:p>
        </p:txBody>
      </p:sp>
      <p:pic>
        <p:nvPicPr>
          <p:cNvPr id="64" name="bible-study-group.jpg"/>
          <p:cNvPicPr>
            <a:picLocks noChangeAspect="1"/>
          </p:cNvPicPr>
          <p:nvPr/>
        </p:nvPicPr>
        <p:blipFill>
          <a:blip r:embed="rId2">
            <a:extLst/>
          </a:blip>
          <a:srcRect l="44201" t="0" r="0" b="21681"/>
          <a:stretch>
            <a:fillRect/>
          </a:stretch>
        </p:blipFill>
        <p:spPr>
          <a:xfrm>
            <a:off x="381000" y="152399"/>
            <a:ext cx="2133600" cy="1992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Class="entr" nodeType="withEffect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8" dur="1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1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8" dur="10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3" dur="10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3" grpId="2"/>
      <p:bldP build="p" bldLvl="5" animBg="1" rev="0" advAuto="0" spid="6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381000" y="152400"/>
            <a:ext cx="8305800" cy="1981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35921" dir="270000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7" name="Shape 67"/>
          <p:cNvSpPr/>
          <p:nvPr>
            <p:ph type="title"/>
          </p:nvPr>
        </p:nvSpPr>
        <p:spPr>
          <a:xfrm>
            <a:off x="2743200" y="304800"/>
            <a:ext cx="5943600" cy="1676400"/>
          </a:xfrm>
          <a:prstGeom prst="rect">
            <a:avLst/>
          </a:prstGeom>
          <a:effectLst>
            <a:outerShdw sx="100000" sy="100000" kx="0" ky="0" algn="b" rotWithShape="0" blurRad="63500" dist="35903" dir="2819998">
              <a:srgbClr val="808080">
                <a:alpha val="75000"/>
              </a:srgbClr>
            </a:outerShdw>
          </a:effectLst>
        </p:spPr>
        <p:txBody>
          <a:bodyPr/>
          <a:lstStyle>
            <a:lvl1pPr algn="l">
              <a:defRPr b="1" sz="3800">
                <a:solidFill>
                  <a:srgbClr val="00C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General Lessons for Personal Evangelism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304800" y="2438400"/>
            <a:ext cx="8839200" cy="4419600"/>
          </a:xfrm>
          <a:prstGeom prst="rect">
            <a:avLst/>
          </a:prstGeom>
          <a:effectLst>
            <a:outerShdw sx="100000" sy="100000" kx="0" ky="0" algn="b" rotWithShape="0" blurRad="38100" dist="38099" dir="2819973">
              <a:srgbClr val="808080">
                <a:alpha val="75000"/>
              </a:srgbClr>
            </a:outerShdw>
          </a:effectLst>
        </p:spPr>
        <p:txBody>
          <a:bodyPr/>
          <a:lstStyle/>
          <a:p>
            <a:pPr>
              <a:spcBef>
                <a:spcPts val="1000"/>
              </a:spcBef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Bible Authority </a:t>
            </a:r>
            <a:endParaRPr sz="5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Profitable for laying the foundation of how to determine God’s will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12:48; 2 Timothy 3:16-17</a:t>
            </a:r>
          </a:p>
        </p:txBody>
      </p:sp>
      <p:pic>
        <p:nvPicPr>
          <p:cNvPr id="69" name="bible-study-group.jpg"/>
          <p:cNvPicPr>
            <a:picLocks noChangeAspect="1"/>
          </p:cNvPicPr>
          <p:nvPr/>
        </p:nvPicPr>
        <p:blipFill>
          <a:blip r:embed="rId2">
            <a:extLst/>
          </a:blip>
          <a:srcRect l="44201" t="0" r="0" b="21681"/>
          <a:stretch>
            <a:fillRect/>
          </a:stretch>
        </p:blipFill>
        <p:spPr>
          <a:xfrm>
            <a:off x="381000" y="152399"/>
            <a:ext cx="2133600" cy="1992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1000"/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6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381000" y="152400"/>
            <a:ext cx="8305800" cy="1981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35921" dir="270000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2" name="Shape 72"/>
          <p:cNvSpPr/>
          <p:nvPr>
            <p:ph type="title"/>
          </p:nvPr>
        </p:nvSpPr>
        <p:spPr>
          <a:xfrm>
            <a:off x="2743200" y="304800"/>
            <a:ext cx="5943600" cy="1676400"/>
          </a:xfrm>
          <a:prstGeom prst="rect">
            <a:avLst/>
          </a:prstGeom>
          <a:effectLst>
            <a:outerShdw sx="100000" sy="100000" kx="0" ky="0" algn="b" rotWithShape="0" blurRad="63500" dist="35903" dir="2819998">
              <a:srgbClr val="808080">
                <a:alpha val="75000"/>
              </a:srgbClr>
            </a:outerShdw>
          </a:effectLst>
        </p:spPr>
        <p:txBody>
          <a:bodyPr/>
          <a:lstStyle>
            <a:lvl1pPr algn="l">
              <a:defRPr b="1" sz="3800">
                <a:solidFill>
                  <a:srgbClr val="00C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General Lessons for Personal Evangelism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04800" y="2438400"/>
            <a:ext cx="8839200" cy="4419600"/>
          </a:xfrm>
          <a:prstGeom prst="rect">
            <a:avLst/>
          </a:prstGeom>
          <a:effectLst>
            <a:outerShdw sx="100000" sy="100000" kx="0" ky="0" algn="b" rotWithShape="0" blurRad="38100" dist="38099" dir="2819973">
              <a:srgbClr val="808080">
                <a:alpha val="75000"/>
              </a:srgbClr>
            </a:outerShdw>
          </a:effectLst>
        </p:spPr>
        <p:txBody>
          <a:bodyPr/>
          <a:lstStyle/>
          <a:p>
            <a:pPr>
              <a:spcBef>
                <a:spcPts val="1000"/>
              </a:spcBef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Study of Christ’s church </a:t>
            </a:r>
            <a:endParaRPr sz="5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Profitable for understanding the difference between manmade religious organizations and the Lord’s church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Matthew 16:18; Ephesians 1:22-23, 4:4-6</a:t>
            </a:r>
          </a:p>
        </p:txBody>
      </p:sp>
      <p:pic>
        <p:nvPicPr>
          <p:cNvPr id="74" name="bible-study-group.jpg"/>
          <p:cNvPicPr>
            <a:picLocks noChangeAspect="1"/>
          </p:cNvPicPr>
          <p:nvPr/>
        </p:nvPicPr>
        <p:blipFill>
          <a:blip r:embed="rId2">
            <a:extLst/>
          </a:blip>
          <a:srcRect l="44201" t="0" r="0" b="21681"/>
          <a:stretch>
            <a:fillRect/>
          </a:stretch>
        </p:blipFill>
        <p:spPr>
          <a:xfrm>
            <a:off x="381000" y="152399"/>
            <a:ext cx="2133600" cy="1992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10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381000" y="152400"/>
            <a:ext cx="8305800" cy="19812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>
            <a:outerShdw sx="100000" sy="100000" kx="0" ky="0" algn="b" rotWithShape="0" blurRad="38100" dist="35921" dir="2700000">
              <a:srgbClr val="808080"/>
            </a:outerShdw>
          </a:effectLst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7" name="Shape 77"/>
          <p:cNvSpPr/>
          <p:nvPr>
            <p:ph type="title"/>
          </p:nvPr>
        </p:nvSpPr>
        <p:spPr>
          <a:xfrm>
            <a:off x="2743200" y="304800"/>
            <a:ext cx="5943600" cy="1676400"/>
          </a:xfrm>
          <a:prstGeom prst="rect">
            <a:avLst/>
          </a:prstGeom>
          <a:effectLst>
            <a:outerShdw sx="100000" sy="100000" kx="0" ky="0" algn="b" rotWithShape="0" blurRad="63500" dist="35903" dir="2819998">
              <a:srgbClr val="808080">
                <a:alpha val="75000"/>
              </a:srgbClr>
            </a:outerShdw>
          </a:effectLst>
        </p:spPr>
        <p:txBody>
          <a:bodyPr/>
          <a:lstStyle>
            <a:lvl1pPr algn="l">
              <a:defRPr b="1" sz="3800">
                <a:solidFill>
                  <a:srgbClr val="00CC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r>
              <a:t>General Lessons for Personal Evangelism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304800" y="2438400"/>
            <a:ext cx="8839200" cy="4419600"/>
          </a:xfrm>
          <a:prstGeom prst="rect">
            <a:avLst/>
          </a:prstGeom>
          <a:effectLst>
            <a:outerShdw sx="100000" sy="100000" kx="0" ky="0" algn="b" rotWithShape="0" blurRad="38100" dist="38099" dir="2819973">
              <a:srgbClr val="808080">
                <a:alpha val="75000"/>
              </a:srgbClr>
            </a:outerShdw>
          </a:effectLst>
        </p:spPr>
        <p:txBody>
          <a:bodyPr/>
          <a:lstStyle/>
          <a:p>
            <a:pPr>
              <a:spcBef>
                <a:spcPts val="1000"/>
              </a:spcBef>
              <a:defRPr b="1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The Lord’s desire for unity </a:t>
            </a:r>
            <a:endParaRPr sz="5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pPr>
            <a:r>
              <a:t>Profitable for understanding the problem in following the doctrines of men </a:t>
            </a:r>
            <a:endParaRPr sz="400"/>
          </a:p>
          <a:p>
            <a:pPr lvl="1" marL="742950" indent="-285750">
              <a:spcBef>
                <a:spcPts val="1000"/>
              </a:spcBef>
              <a:buClr>
                <a:srgbClr val="FFCC00"/>
              </a:buClr>
              <a:defRPr b="1" sz="2800">
                <a:solidFill>
                  <a:srgbClr val="FFCC00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John 17:20-21; 1 Corinthians 1:10</a:t>
            </a:r>
          </a:p>
        </p:txBody>
      </p:sp>
      <p:pic>
        <p:nvPicPr>
          <p:cNvPr id="79" name="bible-study-group.jpg"/>
          <p:cNvPicPr>
            <a:picLocks noChangeAspect="1"/>
          </p:cNvPicPr>
          <p:nvPr/>
        </p:nvPicPr>
        <p:blipFill>
          <a:blip r:embed="rId2">
            <a:extLst/>
          </a:blip>
          <a:srcRect l="44201" t="0" r="0" b="21681"/>
          <a:stretch>
            <a:fillRect/>
          </a:stretch>
        </p:blipFill>
        <p:spPr>
          <a:xfrm>
            <a:off x="381000" y="152399"/>
            <a:ext cx="2133600" cy="19923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500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1000"/>
                                        <p:tgtEl>
                                          <p:spTgt spid="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1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1000"/>
                                        <p:tgtEl>
                                          <p:spTgt spid="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1000"/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7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003366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